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35.fntdata" ContentType="application/x-fontdata"/>
  <Override PartName="/ppt/fonts/font36.fntdata" ContentType="application/x-fontdata"/>
  <Override PartName="/ppt/fonts/font37.fntdata" ContentType="application/x-fontdata"/>
  <Override PartName="/ppt/fonts/font38.fntdata" ContentType="application/x-fontdata"/>
  <Override PartName="/ppt/fonts/font39.fntdata" ContentType="application/x-fontdata"/>
  <Override PartName="/ppt/fonts/font4.fntdata" ContentType="application/x-fontdata"/>
  <Override PartName="/ppt/fonts/font40.fntdata" ContentType="application/x-fontdata"/>
  <Override PartName="/ppt/fonts/font41.fntdata" ContentType="application/x-fontdata"/>
  <Override PartName="/ppt/fonts/font42.fntdata" ContentType="application/x-fontdata"/>
  <Override PartName="/ppt/fonts/font43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1" r:id="rId7"/>
    <p:sldId id="270" r:id="rId8"/>
    <p:sldId id="263" r:id="rId9"/>
    <p:sldId id="264" r:id="rId10"/>
    <p:sldId id="266" r:id="rId11"/>
    <p:sldId id="267" r:id="rId12"/>
    <p:sldId id="269" r:id="rId13"/>
  </p:sldIdLst>
  <p:sldSz cx="9144000" cy="5143500" type="screen16x9"/>
  <p:notesSz cx="6858000" cy="9144000"/>
  <p:embeddedFontLst>
    <p:embeddedFont>
      <p:font typeface="Wingdings 3" panose="05040102010807070707" charset="2"/>
      <p:regular r:id="rId17"/>
    </p:embeddedFont>
    <p:embeddedFont>
      <p:font typeface="Google Sans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Book Antiqua" panose="02040602050305030304" pitchFamily="18" charset="0"/>
      <p:regular r:id="rId26"/>
      <p:bold r:id="rId27"/>
      <p:italic r:id="rId28"/>
      <p:boldItalic r:id="rId29"/>
    </p:embeddedFont>
    <p:embeddedFont>
      <p:font typeface="Sylfaen" panose="010A0502050306030303" pitchFamily="18" charset="0"/>
      <p:regular r:id="rId30"/>
    </p:embeddedFont>
    <p:embeddedFont>
      <p:font typeface="Cascadia Code" panose="020B0609020000020004" pitchFamily="49" charset="0"/>
      <p:regular r:id="rId31"/>
      <p:bold r:id="rId32"/>
      <p:italic r:id="rId33"/>
      <p:boldItalic r:id="rId34"/>
    </p:embeddedFont>
    <p:embeddedFont>
      <p:font typeface="Bahnschrift Light" panose="020B0502040204020203" pitchFamily="34" charset="0"/>
      <p:regular r:id="rId35"/>
    </p:embeddedFont>
    <p:embeddedFont>
      <p:font typeface="Calisto MT" panose="02040603050505030304" pitchFamily="18" charset="0"/>
      <p:regular r:id="rId36"/>
      <p:bold r:id="rId37"/>
      <p:italic r:id="rId38"/>
      <p:boldItalic r:id="rId39"/>
    </p:embeddedFont>
    <p:embeddedFont>
      <p:font typeface="Bell MT" panose="02020503060305020303" pitchFamily="18" charset="0"/>
      <p:regular r:id="rId40"/>
      <p:bold r:id="rId41"/>
      <p:italic r:id="rId42"/>
    </p:embeddedFont>
    <p:embeddedFont>
      <p:font typeface="Castellar" panose="020A0402060406010301" pitchFamily="18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Arial Rounded MT Bold" panose="020F0704030504030204" pitchFamily="34" charset="0"/>
      <p:regular r:id="rId48"/>
    </p:embeddedFont>
    <p:embeddedFont>
      <p:font typeface="Google Sans" charset="0"/>
      <p:regular r:id="rId49"/>
      <p:bold r:id="rId50"/>
      <p:italic r:id="rId51"/>
      <p:boldItalic r:id="rId52"/>
    </p:embeddedFont>
    <p:embeddedFont>
      <p:font typeface="Californian FB" panose="0207040306080B030204" pitchFamily="18" charset="0"/>
      <p:regular r:id="rId53"/>
      <p:bold r:id="rId54"/>
      <p:italic r:id="rId55"/>
    </p:embeddedFont>
    <p:embeddedFont>
      <p:font typeface="Century Gothic" panose="020B0502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FB7AD785-57CD-41AD-9A42-B8A15809E501}">
          <p14:sldIdLst>
            <p14:sldId id="257"/>
            <p14:sldId id="258"/>
            <p14:sldId id="259"/>
            <p14:sldId id="261"/>
            <p14:sldId id="270"/>
            <p14:sldId id="263"/>
            <p14:sldId id="264"/>
            <p14:sldId id="266"/>
            <p14:sldId id="267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74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226" y="178"/>
      </p:cViewPr>
      <p:guideLst>
        <p:guide orient="horz" pos="1620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font" Target="fonts/font43.fntdata"/><Relationship Id="rId58" Type="http://schemas.openxmlformats.org/officeDocument/2006/relationships/font" Target="fonts/font42.fntdata"/><Relationship Id="rId57" Type="http://schemas.openxmlformats.org/officeDocument/2006/relationships/font" Target="fonts/font41.fntdata"/><Relationship Id="rId56" Type="http://schemas.openxmlformats.org/officeDocument/2006/relationships/font" Target="fonts/font40.fntdata"/><Relationship Id="rId55" Type="http://schemas.openxmlformats.org/officeDocument/2006/relationships/font" Target="fonts/font39.fntdata"/><Relationship Id="rId54" Type="http://schemas.openxmlformats.org/officeDocument/2006/relationships/font" Target="fonts/font38.fntdata"/><Relationship Id="rId53" Type="http://schemas.openxmlformats.org/officeDocument/2006/relationships/font" Target="fonts/font37.fntdata"/><Relationship Id="rId52" Type="http://schemas.openxmlformats.org/officeDocument/2006/relationships/font" Target="fonts/font36.fntdata"/><Relationship Id="rId51" Type="http://schemas.openxmlformats.org/officeDocument/2006/relationships/font" Target="fonts/font35.fntdata"/><Relationship Id="rId50" Type="http://schemas.openxmlformats.org/officeDocument/2006/relationships/font" Target="fonts/font34.fntdata"/><Relationship Id="rId5" Type="http://schemas.openxmlformats.org/officeDocument/2006/relationships/slide" Target="slides/slide2.xml"/><Relationship Id="rId49" Type="http://schemas.openxmlformats.org/officeDocument/2006/relationships/font" Target="fonts/font33.fntdata"/><Relationship Id="rId48" Type="http://schemas.openxmlformats.org/officeDocument/2006/relationships/font" Target="fonts/font32.fntdata"/><Relationship Id="rId47" Type="http://schemas.openxmlformats.org/officeDocument/2006/relationships/font" Target="fonts/font31.fntdata"/><Relationship Id="rId46" Type="http://schemas.openxmlformats.org/officeDocument/2006/relationships/font" Target="fonts/font30.fntdata"/><Relationship Id="rId45" Type="http://schemas.openxmlformats.org/officeDocument/2006/relationships/font" Target="fonts/font29.fntdata"/><Relationship Id="rId44" Type="http://schemas.openxmlformats.org/officeDocument/2006/relationships/font" Target="fonts/font28.fntdata"/><Relationship Id="rId43" Type="http://schemas.openxmlformats.org/officeDocument/2006/relationships/font" Target="fonts/font27.fntdata"/><Relationship Id="rId42" Type="http://schemas.openxmlformats.org/officeDocument/2006/relationships/font" Target="fonts/font26.fntdata"/><Relationship Id="rId41" Type="http://schemas.openxmlformats.org/officeDocument/2006/relationships/font" Target="fonts/font25.fntdata"/><Relationship Id="rId40" Type="http://schemas.openxmlformats.org/officeDocument/2006/relationships/font" Target="fonts/font2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3.fntdata"/><Relationship Id="rId38" Type="http://schemas.openxmlformats.org/officeDocument/2006/relationships/font" Target="fonts/font22.fntdata"/><Relationship Id="rId37" Type="http://schemas.openxmlformats.org/officeDocument/2006/relationships/font" Target="fonts/font21.fntdata"/><Relationship Id="rId36" Type="http://schemas.openxmlformats.org/officeDocument/2006/relationships/font" Target="fonts/font20.fntdata"/><Relationship Id="rId35" Type="http://schemas.openxmlformats.org/officeDocument/2006/relationships/font" Target="fonts/font19.fntdata"/><Relationship Id="rId34" Type="http://schemas.openxmlformats.org/officeDocument/2006/relationships/font" Target="fonts/font18.fntdata"/><Relationship Id="rId33" Type="http://schemas.openxmlformats.org/officeDocument/2006/relationships/font" Target="fonts/font17.fntdata"/><Relationship Id="rId32" Type="http://schemas.openxmlformats.org/officeDocument/2006/relationships/font" Target="fonts/font16.fntdata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d07014906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ad07014906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6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6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6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6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38895-8BA7-4038-AB72-0C17081B9FB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530" indent="-21463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92000" y="3302281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                 : </a:t>
            </a:r>
            <a:r>
              <a:rPr lang="en-GB" b="1" i="0" u="none" strike="noStrike" cap="none" dirty="0">
                <a:solidFill>
                  <a:srgbClr val="434343"/>
                </a:solidFill>
                <a:latin typeface="Georgia" panose="02040502050405020303" pitchFamily="18" charset="0"/>
                <a:ea typeface="Google Sans"/>
                <a:cs typeface="Google Sans"/>
                <a:sym typeface="Google Sans"/>
              </a:rPr>
              <a:t>CAMSAFE  SQUAD</a:t>
            </a:r>
            <a:endParaRPr sz="1800" b="1" i="0" u="none" strike="noStrike" cap="none" dirty="0">
              <a:solidFill>
                <a:srgbClr val="434343"/>
              </a:solidFill>
              <a:latin typeface="Eras Medium ITC" panose="020B0602030504020804" pitchFamily="34" charset="0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   : </a:t>
            </a:r>
            <a:r>
              <a:rPr lang="en-GB" b="1" i="0" u="none" strike="noStrike" cap="none" dirty="0">
                <a:solidFill>
                  <a:srgbClr val="434343"/>
                </a:solidFill>
                <a:latin typeface="Georgia" panose="02040502050405020303" pitchFamily="18" charset="0"/>
                <a:ea typeface="Google Sans"/>
                <a:cs typeface="Google Sans"/>
                <a:sym typeface="Google Sans"/>
              </a:rPr>
              <a:t>ENIYA  VK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 : </a:t>
            </a:r>
            <a:r>
              <a:rPr lang="en-GB" b="1" dirty="0">
                <a:solidFill>
                  <a:srgbClr val="434343"/>
                </a:solidFill>
                <a:latin typeface="Georgia" panose="02040502050405020303" pitchFamily="18" charset="0"/>
                <a:ea typeface="Google Sans"/>
                <a:cs typeface="Google Sans"/>
                <a:sym typeface="Google Sans"/>
              </a:rPr>
              <a:t>OPEN  INNOVATION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7" name="Google Shape;107;p26" title="Techsprint banner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</a:p>
        </p:txBody>
      </p:sp>
      <p:pic>
        <p:nvPicPr>
          <p:cNvPr id="179" name="Google Shape;179;p38" title="tq slide techsprin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257663" y="350043"/>
            <a:ext cx="8764894" cy="444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</a:t>
            </a:r>
            <a:r>
              <a:rPr lang="en-GB" sz="20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SMART</a:t>
            </a:r>
            <a:r>
              <a:rPr lang="en-GB" sz="1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GB" sz="20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HIDDEN</a:t>
            </a:r>
            <a:r>
              <a:rPr lang="en-GB" sz="1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GB" sz="20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CAMERA</a:t>
            </a:r>
            <a:r>
              <a:rPr lang="en-GB" sz="1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GB" sz="20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DETECTION</a:t>
            </a:r>
            <a:r>
              <a:rPr lang="en-GB" sz="1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GB" sz="20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AND</a:t>
            </a:r>
            <a:r>
              <a:rPr lang="en-GB" sz="1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GB" sz="20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ALERT</a:t>
            </a:r>
            <a:r>
              <a:rPr lang="en-GB" sz="1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GB" sz="20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SYSTEM</a:t>
            </a:r>
            <a:r>
              <a:rPr lang="en-GB" sz="1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!</a:t>
            </a:r>
            <a:endParaRPr lang="en-GB" sz="1800" b="1" i="0" u="none" strike="noStrike" cap="none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(</a:t>
            </a:r>
            <a:r>
              <a:rPr lang="en-GB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oogle Sans"/>
                <a:cs typeface="Times New Roman" panose="02020603050405020304" pitchFamily="18" charset="0"/>
                <a:sym typeface="Google Sans"/>
              </a:rPr>
              <a:t>a small step towards safer private spaces and digital privacy</a:t>
            </a:r>
            <a:r>
              <a:rPr lang="en-GB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oogle Sans"/>
                <a:cs typeface="Times New Roman" panose="02020603050405020304" pitchFamily="18" charset="0"/>
                <a:sym typeface="Google Sans"/>
              </a:rPr>
              <a:t>)</a:t>
            </a:r>
            <a:endParaRPr lang="en-GB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endParaRPr lang="en-GB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Google Sans"/>
                <a:cs typeface="Times New Roman" panose="02020603050405020304" pitchFamily="18" charset="0"/>
                <a:sym typeface="Google Sans"/>
              </a:rPr>
              <a:t>     </a:t>
            </a:r>
            <a:r>
              <a:rPr lang="en-GB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PROBLEM</a:t>
            </a: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</a:t>
            </a:r>
            <a:r>
              <a:rPr lang="en-GB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STATEMENT</a:t>
            </a:r>
            <a:r>
              <a:rPr lang="en-GB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:                      </a:t>
            </a:r>
            <a:r>
              <a:rPr lang="en-GB" sz="1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SOLUTION</a:t>
            </a:r>
            <a:r>
              <a:rPr lang="en-GB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:                                                          </a:t>
            </a:r>
            <a:endParaRPr lang="en-GB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</a:t>
            </a:r>
            <a:endParaRPr lang="en-GB" sz="1800" b="1" i="0" u="none" strike="noStrike" cap="none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</a:t>
            </a:r>
            <a:r>
              <a:rPr lang="en-GB" sz="1600" b="1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Rising</a:t>
            </a:r>
            <a:r>
              <a:rPr lang="en-GB" sz="1600" b="1" dirty="0">
                <a:solidFill>
                  <a:srgbClr val="002060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GB" sz="1600" b="1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incidents</a:t>
            </a:r>
            <a:r>
              <a:rPr lang="en-GB" sz="1600" b="1" dirty="0">
                <a:solidFill>
                  <a:srgbClr val="002060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of </a:t>
            </a:r>
            <a:r>
              <a:rPr lang="en-GB" sz="1600" b="1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hidden              A </a:t>
            </a:r>
            <a:r>
              <a:rPr lang="en-GB" sz="1600" b="1" dirty="0">
                <a:solidFill>
                  <a:schemeClr val="accent5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Software</a:t>
            </a:r>
            <a:r>
              <a:rPr lang="en-GB" sz="1600" b="1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r>
              <a:rPr lang="en-GB" sz="1600" b="1" dirty="0">
                <a:solidFill>
                  <a:schemeClr val="accent5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system</a:t>
            </a:r>
            <a:r>
              <a:rPr lang="en-GB" sz="1600" b="1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to</a:t>
            </a:r>
            <a:endParaRPr lang="en-GB" sz="1600" b="1" dirty="0">
              <a:solidFill>
                <a:schemeClr val="tx1"/>
              </a:solidFill>
              <a:latin typeface="Book Antiqua" panose="0204060205030503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600" b="1" i="0" u="none" strike="noStrike" cap="none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</a:t>
            </a:r>
            <a:r>
              <a:rPr lang="en-GB" sz="1600" b="1" i="0" u="none" strike="noStrike" cap="none" dirty="0" err="1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Survelliance</a:t>
            </a:r>
            <a:r>
              <a:rPr lang="en-GB" sz="1600" b="1" i="0" u="none" strike="noStrike" cap="none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in many spaces.                    detect cameras easily.</a:t>
            </a:r>
            <a:endParaRPr lang="en-GB" sz="1600" b="1" i="0" u="none" strike="noStrike" cap="none" dirty="0">
              <a:solidFill>
                <a:schemeClr val="tx1"/>
              </a:solidFill>
              <a:latin typeface="Book Antiqua" panose="0204060205030503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600" b="1" i="0" u="none" strike="noStrike" cap="none" dirty="0">
              <a:solidFill>
                <a:schemeClr val="tx1"/>
              </a:solidFill>
              <a:latin typeface="Book Antiqua" panose="0204060205030503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600" b="1" i="0" u="none" strike="noStrike" cap="none" dirty="0">
              <a:solidFill>
                <a:schemeClr val="tx1"/>
              </a:solidFill>
              <a:latin typeface="Book Antiqua" panose="0204060205030503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600" b="1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Cameras are miniaturized,            Sends instant alerts upon</a:t>
            </a:r>
            <a:endParaRPr lang="en-GB" sz="1600" b="1" dirty="0">
              <a:solidFill>
                <a:schemeClr val="tx1"/>
              </a:solidFill>
              <a:latin typeface="Book Antiqua" panose="0204060205030503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600" b="1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Hard to detect manually.          Suspicious detection.</a:t>
            </a:r>
            <a:endParaRPr lang="en-GB" sz="1600" b="1" dirty="0">
              <a:solidFill>
                <a:schemeClr val="tx1"/>
              </a:solidFill>
              <a:latin typeface="Book Antiqua" panose="0204060205030503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</a:t>
            </a:r>
            <a:r>
              <a:rPr lang="en-GB" sz="1600" b="1" i="0" u="none" strike="noStrike" cap="none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Also leads to safety risks.              Empowers users to </a:t>
            </a:r>
            <a:endParaRPr lang="en-GB" sz="1600" b="1" i="0" u="none" strike="noStrike" cap="none" dirty="0">
              <a:solidFill>
                <a:schemeClr val="tx1"/>
              </a:solidFill>
              <a:latin typeface="Book Antiqua" panose="0204060205030503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600" b="1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</a:t>
            </a:r>
            <a:r>
              <a:rPr lang="en-GB" sz="1600" b="1" i="0" u="none" strike="noStrike" cap="none" dirty="0">
                <a:solidFill>
                  <a:schemeClr val="tx1"/>
                </a:solidFill>
                <a:latin typeface="Book Antiqua" panose="020406020503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protect safety.   </a:t>
            </a:r>
            <a:endParaRPr lang="en-GB" sz="1600" b="1" i="0" u="none" strike="noStrike" cap="none" dirty="0">
              <a:solidFill>
                <a:schemeClr val="tx1"/>
              </a:solidFill>
              <a:latin typeface="Book Antiqua" panose="0204060205030503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</a:t>
            </a:r>
            <a:endParaRPr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13" name="Google Shape;113;p27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3706934" y="1714500"/>
            <a:ext cx="0" cy="3250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Right 10"/>
          <p:cNvSpPr/>
          <p:nvPr/>
        </p:nvSpPr>
        <p:spPr>
          <a:xfrm>
            <a:off x="742818" y="3112034"/>
            <a:ext cx="157128" cy="135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Arrow: Right 12"/>
          <p:cNvSpPr/>
          <p:nvPr/>
        </p:nvSpPr>
        <p:spPr>
          <a:xfrm>
            <a:off x="657093" y="2143241"/>
            <a:ext cx="157133" cy="135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/>
          <p:cNvSpPr/>
          <p:nvPr/>
        </p:nvSpPr>
        <p:spPr>
          <a:xfrm>
            <a:off x="664304" y="4036361"/>
            <a:ext cx="214308" cy="135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Arrow: Right 14"/>
          <p:cNvSpPr/>
          <p:nvPr/>
        </p:nvSpPr>
        <p:spPr>
          <a:xfrm>
            <a:off x="3875457" y="2174977"/>
            <a:ext cx="164302" cy="135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Right 15"/>
          <p:cNvSpPr/>
          <p:nvPr/>
        </p:nvSpPr>
        <p:spPr>
          <a:xfrm>
            <a:off x="3889751" y="3123466"/>
            <a:ext cx="164297" cy="12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/>
          <p:cNvSpPr/>
          <p:nvPr/>
        </p:nvSpPr>
        <p:spPr>
          <a:xfrm>
            <a:off x="3868336" y="4036361"/>
            <a:ext cx="164291" cy="12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00" y="1039762"/>
            <a:ext cx="2743020" cy="3753694"/>
          </a:xfrm>
          <a:prstGeom prst="rect">
            <a:avLst/>
          </a:prstGeom>
          <a:effectLst>
            <a:softEdge rad="4191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430828" y="307988"/>
            <a:ext cx="8807750" cy="452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strike="noStrike" cap="none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</a:t>
            </a:r>
            <a:r>
              <a:rPr lang="en-GB" sz="2000" b="1" i="0" strike="noStrike" cap="none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OPPORTUNITY</a:t>
            </a:r>
            <a:r>
              <a:rPr lang="en-GB" sz="2000" b="1" i="0" u="none" strike="noStrike" cap="none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:</a:t>
            </a:r>
            <a:r>
              <a:rPr lang="en-GB" sz="1800" b="1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</a:t>
            </a:r>
            <a:endParaRPr lang="en-GB" sz="1800" b="1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</a:t>
            </a: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a.</a:t>
            </a:r>
            <a:r>
              <a:rPr lang="en-GB" sz="180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How different is it from any of the </a:t>
            </a:r>
            <a:r>
              <a:rPr lang="en-GB" sz="2000" i="0" u="none" strike="noStrike" cap="none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other existing ideas</a:t>
            </a:r>
            <a:r>
              <a:rPr lang="en-GB" sz="2000" i="0" u="none" strike="noStrike" cap="none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?</a:t>
            </a:r>
            <a:r>
              <a:rPr lang="en-GB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</a:t>
            </a:r>
            <a:endParaRPr lang="en-GB" sz="20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</a:t>
            </a:r>
            <a:r>
              <a:rPr lang="en-GB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b</a:t>
            </a:r>
            <a:r>
              <a:rPr lang="en-GB" sz="180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anose="010A0502050306030303" pitchFamily="18" charset="0"/>
                <a:ea typeface="Google Sans"/>
                <a:cs typeface="Google Sans"/>
                <a:sym typeface="Google Sans"/>
              </a:rPr>
              <a:t>. </a:t>
            </a:r>
            <a:r>
              <a:rPr lang="en-GB" sz="1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anose="010A0502050306030303" pitchFamily="18" charset="0"/>
                <a:ea typeface="Google Sans"/>
                <a:cs typeface="Google Sans"/>
                <a:sym typeface="Google Sans"/>
              </a:rPr>
              <a:t>Ho</a:t>
            </a:r>
            <a:r>
              <a:rPr lang="en-GB" sz="2000" i="0" u="none" strike="noStrike" cap="none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w will it be able to solve the problem? </a:t>
            </a:r>
            <a:endParaRPr lang="en-GB" sz="2000" i="0" u="none" strike="noStrike" cap="none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a.                                                                                                   b.</a:t>
            </a:r>
            <a:endParaRPr lang="en-GB" sz="1800" i="0" u="none" strike="noStrike" cap="none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lfaen" panose="010A0502050306030303" pitchFamily="18" charset="0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2000" i="0" u="none" strike="noStrike" cap="none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1.</a:t>
            </a:r>
            <a:r>
              <a:rPr lang="en-GB" sz="1800" b="1" dirty="0">
                <a:solidFill>
                  <a:srgbClr val="434343"/>
                </a:solidFill>
                <a:latin typeface="Sylfaen" panose="010A0502050306030303" pitchFamily="18" charset="0"/>
                <a:ea typeface="Cascadia Code" panose="020B0609020000020004" pitchFamily="49" charset="0"/>
                <a:cs typeface="Cascadia Code" panose="020B0609020000020004" pitchFamily="49" charset="0"/>
                <a:sym typeface="Google Sans"/>
              </a:rPr>
              <a:t>End to End Automation </a:t>
            </a: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  <a:ea typeface="Cascadia Code" panose="020B0609020000020004" pitchFamily="49" charset="0"/>
                <a:cs typeface="Times New Roman" panose="02020603050405020304" pitchFamily="18" charset="0"/>
                <a:sym typeface="Google Sans"/>
              </a:rPr>
              <a:t>                                                          </a:t>
            </a:r>
            <a:r>
              <a:rPr lang="en-GB" sz="1800" b="1" dirty="0">
                <a:solidFill>
                  <a:schemeClr val="tx1"/>
                </a:solidFill>
                <a:latin typeface="Times New Roman" panose="02020603050405020304" pitchFamily="18" charset="0"/>
                <a:ea typeface="Cascadia Code" panose="020B0609020000020004" pitchFamily="49" charset="0"/>
                <a:cs typeface="Times New Roman" panose="02020603050405020304" pitchFamily="18" charset="0"/>
                <a:sym typeface="Google Sans"/>
              </a:rPr>
              <a:t>Autonomous detection  </a:t>
            </a:r>
            <a:endParaRPr lang="en-GB" sz="1800" b="1" dirty="0">
              <a:solidFill>
                <a:srgbClr val="434343"/>
              </a:solidFill>
              <a:latin typeface="Sylfaen" panose="010A0502050306030303" pitchFamily="18" charset="0"/>
              <a:ea typeface="Cascadia Code" panose="020B0609020000020004" pitchFamily="49" charset="0"/>
              <a:cs typeface="Cascadia Code" panose="020B0609020000020004" pitchFamily="49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dirty="0">
                <a:solidFill>
                  <a:srgbClr val="434343"/>
                </a:solidFill>
                <a:latin typeface="Sylfaen" panose="010A0502050306030303" pitchFamily="18" charset="0"/>
                <a:ea typeface="Cascadia Code" panose="020B0609020000020004" pitchFamily="49" charset="0"/>
                <a:cs typeface="Cascadia Code" panose="020B0609020000020004" pitchFamily="49" charset="0"/>
                <a:sym typeface="Google Sans"/>
              </a:rPr>
              <a:t>      </a:t>
            </a: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  <a:ea typeface="Cascadia Code" panose="020B0609020000020004" pitchFamily="49" charset="0"/>
                <a:cs typeface="Times New Roman" panose="02020603050405020304" pitchFamily="18" charset="0"/>
                <a:sym typeface="Google Sans"/>
              </a:rPr>
              <a:t>No scanning needed</a:t>
            </a: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Cascadia Code" panose="020B0609020000020004" pitchFamily="49" charset="0"/>
                <a:cs typeface="Times New Roman" panose="02020603050405020304" pitchFamily="18" charset="0"/>
                <a:sym typeface="Google Sans"/>
              </a:rPr>
              <a:t>.                                                          I</a:t>
            </a: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  <a:ea typeface="Cascadia Code" panose="020B0609020000020004" pitchFamily="49" charset="0"/>
                <a:cs typeface="Times New Roman" panose="02020603050405020304" pitchFamily="18" charset="0"/>
                <a:sym typeface="Google Sans"/>
              </a:rPr>
              <a:t>dentifies hidden camera</a:t>
            </a:r>
            <a:endParaRPr lang="en-GB" sz="1800" b="1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  <a:ea typeface="Cascadia Code" panose="020B0609020000020004" pitchFamily="49" charset="0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Cascadia Code" panose="020B0609020000020004" pitchFamily="49" charset="0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                                </a:t>
            </a:r>
            <a:endParaRPr lang="en-GB" sz="1800" b="1" dirty="0">
              <a:solidFill>
                <a:schemeClr val="accent2">
                  <a:lumMod val="50000"/>
                </a:schemeClr>
              </a:solidFill>
              <a:latin typeface="Bahnschrift Light" panose="020B0502040204020203" pitchFamily="34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2.</a:t>
            </a:r>
            <a:r>
              <a:rPr lang="en-GB" sz="1800" b="1" dirty="0">
                <a:solidFill>
                  <a:schemeClr val="tx1"/>
                </a:solidFill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Software Centric Design                                                                 Real time Response</a:t>
            </a:r>
            <a:endParaRPr lang="en-GB" sz="1800" b="1" dirty="0">
              <a:solidFill>
                <a:schemeClr val="tx1"/>
              </a:solidFill>
              <a:latin typeface="Sylfaen" panose="010A0502050306030303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</a:t>
            </a: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W</a:t>
            </a: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orks without hardwar</a:t>
            </a:r>
            <a:r>
              <a:rPr lang="en-GB" sz="1800" b="1" dirty="0">
                <a:solidFill>
                  <a:schemeClr val="accent2">
                    <a:lumMod val="50000"/>
                  </a:schemeClr>
                </a:solidFill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e                                                              Instant alerts on threat .</a:t>
            </a:r>
            <a:endParaRPr lang="en-GB" sz="1800" b="1" dirty="0">
              <a:solidFill>
                <a:schemeClr val="tx1"/>
              </a:solidFill>
              <a:latin typeface="Sylfaen" panose="010A0502050306030303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dirty="0">
                <a:solidFill>
                  <a:schemeClr val="tx1"/>
                </a:solidFill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</a:t>
            </a:r>
            <a:endParaRPr lang="en-GB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lfaen" panose="010A0502050306030303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dirty="0">
                <a:solidFill>
                  <a:schemeClr val="tx1"/>
                </a:solidFill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3.Adaptive Intelligence                                                                      Privacy Assurance</a:t>
            </a:r>
            <a:endParaRPr lang="en-GB" sz="1800" b="1" dirty="0">
              <a:solidFill>
                <a:schemeClr val="tx1"/>
              </a:solidFill>
              <a:latin typeface="Sylfaen" panose="010A0502050306030303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dirty="0">
                <a:solidFill>
                  <a:schemeClr val="tx1"/>
                </a:solidFill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</a:t>
            </a:r>
            <a:r>
              <a:rPr lang="en-GB" sz="1800" b="1" dirty="0">
                <a:solidFill>
                  <a:srgbClr val="002060"/>
                </a:solidFill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Uses learned patterns                                                                        Gives user safety.   </a:t>
            </a:r>
            <a:endParaRPr lang="en-GB" sz="1800" b="1" dirty="0">
              <a:solidFill>
                <a:srgbClr val="002060"/>
              </a:solidFill>
              <a:latin typeface="Sylfaen" panose="010A0502050306030303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lnSpc>
                <a:spcPct val="115000"/>
              </a:lnSpc>
              <a:buSzPts val="1800"/>
            </a:pPr>
            <a:r>
              <a:rPr lang="en-GB" sz="1800" b="1" dirty="0">
                <a:solidFill>
                  <a:srgbClr val="002060"/>
                </a:solidFill>
                <a:latin typeface="Sylfaen" panose="010A050205030603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</a:t>
            </a:r>
            <a:endParaRPr sz="1800" b="1" i="0" u="none" strike="noStrike" cap="none" dirty="0">
              <a:solidFill>
                <a:srgbClr val="002060"/>
              </a:solidFill>
              <a:latin typeface="Sylfaen" panose="010A0502050306030303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19" name="Google Shape;119;p28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07" y="1731397"/>
            <a:ext cx="3371035" cy="2926575"/>
          </a:xfrm>
          <a:prstGeom prst="rect">
            <a:avLst/>
          </a:prstGeom>
          <a:effectLst>
            <a:softEdge rad="76200"/>
          </a:effectLst>
        </p:spPr>
      </p:pic>
      <p:cxnSp>
        <p:nvCxnSpPr>
          <p:cNvPr id="10" name="Straight Connector 9"/>
          <p:cNvCxnSpPr/>
          <p:nvPr/>
        </p:nvCxnSpPr>
        <p:spPr>
          <a:xfrm>
            <a:off x="2518229" y="199571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75935" y="2020529"/>
            <a:ext cx="973394" cy="13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061835" y="2571751"/>
            <a:ext cx="880402" cy="1245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99652" y="2153265"/>
            <a:ext cx="51612" cy="44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59800" y="754380"/>
            <a:ext cx="898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/>
        </p:nvSpPr>
        <p:spPr>
          <a:xfrm>
            <a:off x="428625" y="337887"/>
            <a:ext cx="8555575" cy="480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</a:t>
            </a:r>
            <a:r>
              <a:rPr lang="en-GB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GOOGLE TECHNOLOGY</a:t>
            </a:r>
            <a:endParaRPr lang="en-GB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</a:t>
            </a:r>
            <a:r>
              <a:rPr lang="en-GB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Used in the solution</a:t>
            </a:r>
            <a:endParaRPr lang="en-GB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>
              <a:buSzPts val="1800"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WHY GEMINI?</a:t>
            </a:r>
            <a:endParaRPr lang="en-GB" sz="18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</a:t>
            </a:r>
            <a:endParaRPr lang="en-GB" sz="18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2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</a:t>
            </a:r>
            <a:r>
              <a:rPr lang="en-GB" sz="1800" b="1" dirty="0">
                <a:solidFill>
                  <a:schemeClr val="tx2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Smart Pattern Analysis</a:t>
            </a:r>
            <a:endParaRPr lang="en-GB" sz="1800" b="1" dirty="0">
              <a:solidFill>
                <a:schemeClr val="tx2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</a:t>
            </a: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Focused on a camera detection .</a:t>
            </a:r>
            <a:endParaRPr lang="en-GB" sz="18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    </a:t>
            </a: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</a:t>
            </a:r>
            <a:r>
              <a:rPr lang="en-GB" sz="1800" b="1" dirty="0">
                <a:solidFill>
                  <a:schemeClr val="tx2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AI-Based Visual Understanding</a:t>
            </a:r>
            <a:endParaRPr lang="en-GB" sz="1800" b="1" dirty="0">
              <a:solidFill>
                <a:schemeClr val="tx2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2000" b="1" dirty="0">
                <a:solidFill>
                  <a:schemeClr val="tx2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</a:t>
            </a: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Enables easier to detect and gives alerts.  </a:t>
            </a:r>
            <a:endParaRPr lang="en-GB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</a:t>
            </a:r>
            <a:r>
              <a:rPr lang="en-GB" sz="1800" b="1" dirty="0">
                <a:solidFill>
                  <a:srgbClr val="002060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Handles complex Environments</a:t>
            </a:r>
            <a:endParaRPr lang="en-GB" sz="1800" b="1" dirty="0">
              <a:solidFill>
                <a:srgbClr val="002060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</a:t>
            </a: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Works well in low-</a:t>
            </a:r>
            <a:r>
              <a:rPr lang="en-GB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light,real</a:t>
            </a: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-world conditions</a:t>
            </a:r>
            <a:r>
              <a:rPr lang="en-GB" sz="1800" b="1" dirty="0">
                <a:solidFill>
                  <a:srgbClr val="7030A0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.         </a:t>
            </a:r>
            <a:endParaRPr lang="en-GB" sz="1800" b="1" dirty="0">
              <a:solidFill>
                <a:srgbClr val="7030A0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</a:t>
            </a:r>
            <a:r>
              <a:rPr lang="en-GB" sz="1800" b="1" dirty="0">
                <a:solidFill>
                  <a:srgbClr val="002060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Real time Accuracy</a:t>
            </a:r>
            <a:endParaRPr lang="en-GB" sz="1800" b="1" dirty="0">
              <a:solidFill>
                <a:srgbClr val="002060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</a:t>
            </a: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Shows context-aware accuracy to users.</a:t>
            </a:r>
            <a:r>
              <a:rPr lang="en-GB" sz="1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ea typeface="Google Sans"/>
                <a:cs typeface="Times New Roman" panose="02020603050405020304" pitchFamily="18" charset="0"/>
                <a:sym typeface="Google Sans"/>
              </a:rPr>
              <a:t>     </a:t>
            </a:r>
            <a:endParaRPr lang="en-GB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</a:t>
            </a:r>
            <a:endParaRPr lang="en-GB" sz="18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</a:t>
            </a:r>
            <a:endParaRPr lang="en-GB" sz="1800" b="1" i="0" u="none" strike="noStrike" cap="none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</a:t>
            </a:r>
            <a:endParaRPr sz="1200" b="1" i="0" u="none" strike="noStrike" cap="none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31" name="Google Shape;131;p30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0233" y="159674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59" y="1406548"/>
            <a:ext cx="3183526" cy="3759075"/>
          </a:xfrm>
          <a:prstGeom prst="rect">
            <a:avLst/>
          </a:prstGeom>
          <a:effectLst>
            <a:softEdge rad="114300"/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130840" y="1212725"/>
            <a:ext cx="9151144" cy="239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: Rounded Corners 13"/>
          <p:cNvSpPr/>
          <p:nvPr/>
        </p:nvSpPr>
        <p:spPr>
          <a:xfrm>
            <a:off x="2731754" y="1310494"/>
            <a:ext cx="2482907" cy="331030"/>
          </a:xfrm>
          <a:prstGeom prst="roundRect">
            <a:avLst>
              <a:gd name="adj" fmla="val 50000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Star: 4 Points 14"/>
          <p:cNvSpPr/>
          <p:nvPr/>
        </p:nvSpPr>
        <p:spPr>
          <a:xfrm>
            <a:off x="2985937" y="1378540"/>
            <a:ext cx="115130" cy="194938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66" y="1981585"/>
            <a:ext cx="570956" cy="57095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060519" y="2781206"/>
            <a:ext cx="382219" cy="5722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3743" y="2872959"/>
            <a:ext cx="388995" cy="388995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053496" y="1976634"/>
            <a:ext cx="373096" cy="575907"/>
          </a:xfrm>
          <a:prstGeom prst="ellipse">
            <a:avLst/>
          </a:prstGeom>
          <a:solidFill>
            <a:schemeClr val="accent1">
              <a:lumMod val="40000"/>
              <a:lumOff val="6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/>
          <p:cNvSpPr/>
          <p:nvPr/>
        </p:nvSpPr>
        <p:spPr>
          <a:xfrm>
            <a:off x="1083693" y="3673894"/>
            <a:ext cx="359046" cy="558392"/>
          </a:xfrm>
          <a:prstGeom prst="ellipse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1087363" y="4579374"/>
            <a:ext cx="359046" cy="498396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19" y="4624287"/>
            <a:ext cx="417256" cy="4172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494" y="3758153"/>
            <a:ext cx="345244" cy="3452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85" y="487099"/>
            <a:ext cx="7148286" cy="470843"/>
          </a:xfrm>
        </p:spPr>
        <p:txBody>
          <a:bodyPr/>
          <a:lstStyle/>
          <a:p>
            <a:r>
              <a:rPr lang="en-GB" dirty="0"/>
              <a:t>            </a:t>
            </a:r>
            <a:endParaRPr lang="en-IN" dirty="0"/>
          </a:p>
        </p:txBody>
      </p:sp>
      <p:pic>
        <p:nvPicPr>
          <p:cNvPr id="5" name="Google Shape;131;p30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0233" y="159674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26" y="1151654"/>
            <a:ext cx="8149016" cy="1970370"/>
          </a:xfrm>
          <a:prstGeom prst="rect">
            <a:avLst/>
          </a:prstGeom>
          <a:effectLst>
            <a:softEdge rad="139700"/>
          </a:effectLst>
        </p:spPr>
      </p:pic>
      <p:sp>
        <p:nvSpPr>
          <p:cNvPr id="12" name="TextBox 11"/>
          <p:cNvSpPr txBox="1"/>
          <p:nvPr/>
        </p:nvSpPr>
        <p:spPr>
          <a:xfrm>
            <a:off x="708391" y="583328"/>
            <a:ext cx="820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FLOW DIAGRAM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85" y="3315734"/>
            <a:ext cx="281594" cy="3077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65201" y="3122023"/>
            <a:ext cx="797232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GB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CAPTURED DATA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Times New Roman" panose="02020603050405020304" pitchFamily="18" charset="0"/>
              </a:rPr>
              <a:t>Camera and sensor data are collected</a:t>
            </a:r>
            <a:r>
              <a:rPr lang="en-GB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Times New Roman" panose="02020603050405020304" pitchFamily="18" charset="0"/>
              </a:rPr>
              <a:t>.</a:t>
            </a:r>
            <a:endParaRPr lang="en-GB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ANALYSED OUTPUT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Times New Roman" panose="02020603050405020304" pitchFamily="18" charset="0"/>
              </a:rPr>
              <a:t>AI analyses visual signals</a:t>
            </a:r>
            <a:r>
              <a:rPr lang="en-GB" sz="1800" dirty="0">
                <a:latin typeface="Bahnschrift Light" panose="020B0502040204020203" pitchFamily="34" charset="0"/>
                <a:cs typeface="Times New Roman" panose="02020603050405020304" pitchFamily="18" charset="0"/>
              </a:rPr>
              <a:t>.</a:t>
            </a:r>
            <a:endParaRPr lang="en-GB" sz="1800" dirty="0">
              <a:latin typeface="Bahnschrift Light" panose="020B0502040204020203" pitchFamily="34" charset="0"/>
              <a:cs typeface="Times New Roman" panose="02020603050405020304" pitchFamily="18" charset="0"/>
            </a:endParaRPr>
          </a:p>
          <a:p>
            <a:endParaRPr lang="en-GB" sz="1800" dirty="0">
              <a:latin typeface="Bahnschrift Light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GB" sz="1800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DETECTION- </a:t>
            </a: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Times New Roman" panose="02020603050405020304" pitchFamily="18" charset="0"/>
              </a:rPr>
              <a:t>Identifies any </a:t>
            </a:r>
            <a:r>
              <a:rPr lang="en-GB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Times New Roman" panose="02020603050405020304" pitchFamily="18" charset="0"/>
              </a:rPr>
              <a:t>suspicious,hidden</a:t>
            </a: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Times New Roman" panose="02020603050405020304" pitchFamily="18" charset="0"/>
              </a:rPr>
              <a:t> camera in real life</a:t>
            </a:r>
            <a:r>
              <a:rPr lang="en-GB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Times New Roman" panose="02020603050405020304" pitchFamily="18" charset="0"/>
              </a:rPr>
              <a:t>.</a:t>
            </a:r>
            <a:endParaRPr lang="en-GB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cs typeface="Times New Roman" panose="02020603050405020304" pitchFamily="18" charset="0"/>
            </a:endParaRPr>
          </a:p>
          <a:p>
            <a:endParaRPr lang="en-GB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GB" sz="1800" dirty="0"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ALERTS- </a:t>
            </a:r>
            <a:r>
              <a:rPr lang="en-GB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Times New Roman" panose="02020603050405020304" pitchFamily="18" charset="0"/>
              </a:rPr>
              <a:t>User receives an alert on their devices</a:t>
            </a:r>
            <a:r>
              <a:rPr lang="en-GB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Times New Roman" panose="02020603050405020304" pitchFamily="18" charset="0"/>
              </a:rPr>
              <a:t>.</a:t>
            </a:r>
            <a:endParaRPr lang="en-GB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655" y="3732494"/>
            <a:ext cx="281594" cy="2815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485" y="4314134"/>
            <a:ext cx="246038" cy="2460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472" y="4860218"/>
            <a:ext cx="307777" cy="21406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40233" y="1044993"/>
            <a:ext cx="9003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/>
        </p:nvSpPr>
        <p:spPr>
          <a:xfrm>
            <a:off x="159800" y="420915"/>
            <a:ext cx="8723100" cy="4491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2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WIREFRAMES OF THE PROPOSED SOLUTION</a:t>
            </a:r>
            <a:endParaRPr sz="2000" b="1" i="0" u="none" strike="noStrike" cap="none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43" name="Google Shape;143;p32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066803"/>
            <a:ext cx="6616018" cy="3766112"/>
          </a:xfrm>
          <a:prstGeom prst="rect">
            <a:avLst/>
          </a:prstGeom>
          <a:effectLst>
            <a:softEdge rad="1016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59800" y="986972"/>
            <a:ext cx="898420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/>
        </p:nvSpPr>
        <p:spPr>
          <a:xfrm>
            <a:off x="632459" y="501600"/>
            <a:ext cx="8699389" cy="452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</a:t>
            </a:r>
            <a:r>
              <a:rPr lang="en-GB" sz="1800" b="1" i="0" u="none" strike="noStrike" cap="none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  <a:sym typeface="Google Sans"/>
              </a:rPr>
              <a:t>ARCHITECTURE DIAGRAM OF THE PROPOSED SOLUTION</a:t>
            </a: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r>
              <a:rPr lang="en-GB" sz="1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  <a:sym typeface="Google Sans"/>
              </a:rPr>
              <a:t>                            (  </a:t>
            </a:r>
            <a:r>
              <a:rPr lang="en-GB" sz="1600" dirty="0">
                <a:solidFill>
                  <a:schemeClr val="tx1"/>
                </a:solidFill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  <a:sym typeface="Google Sans"/>
              </a:rPr>
              <a:t>real-time detection and alerts)</a:t>
            </a:r>
            <a:endParaRPr lang="en-GB" sz="1600" dirty="0">
              <a:solidFill>
                <a:schemeClr val="tx1"/>
              </a:solidFill>
            </a:endParaRPr>
          </a:p>
          <a:p>
            <a:r>
              <a:rPr lang="en-GB" sz="1800" dirty="0"/>
              <a:t>           </a:t>
            </a:r>
            <a:endParaRPr lang="en-GB" sz="1800" dirty="0"/>
          </a:p>
          <a:p>
            <a:r>
              <a:rPr lang="en-GB" sz="1800" dirty="0"/>
              <a:t>               </a:t>
            </a:r>
            <a:endParaRPr lang="en-GB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  <a:sym typeface="Google Sans"/>
              </a:rPr>
              <a:t>                             </a:t>
            </a:r>
            <a:r>
              <a:rPr lang="en-GB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Calibri" panose="020F0502020204030204" pitchFamily="34" charset="0"/>
                <a:cs typeface="Calibri" panose="020F0502020204030204" pitchFamily="34" charset="0"/>
                <a:sym typeface="Google Sans"/>
              </a:rPr>
              <a:t>Tech Stack: Python , OpenCV.</a:t>
            </a:r>
            <a:endParaRPr lang="en-GB" sz="1800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  <a:sym typeface="Google Sans"/>
              </a:rPr>
              <a:t>                              </a:t>
            </a:r>
            <a:endParaRPr sz="1800" b="1" i="0" u="none" strike="noStrike" cap="none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49" name="Google Shape;149;p33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800" y="116081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86" y="1374904"/>
            <a:ext cx="5453814" cy="3266989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6" name="Rectangle: Rounded Corners 5"/>
          <p:cNvSpPr/>
          <p:nvPr/>
        </p:nvSpPr>
        <p:spPr>
          <a:xfrm>
            <a:off x="2242382" y="1374903"/>
            <a:ext cx="5015034" cy="3097349"/>
          </a:xfrm>
          <a:prstGeom prst="roundRect">
            <a:avLst>
              <a:gd name="adj" fmla="val 17524"/>
            </a:avLst>
          </a:prstGeom>
          <a:solidFill>
            <a:schemeClr val="accent1">
              <a:alpha val="13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9800" y="1234440"/>
            <a:ext cx="89003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9800" y="501600"/>
            <a:ext cx="898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8660" y="2218976"/>
            <a:ext cx="136756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User Layer</a:t>
            </a:r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                                            </a:t>
            </a:r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                                                     </a:t>
            </a:r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endParaRPr lang="en-IN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510949" y="2263330"/>
            <a:ext cx="1565271" cy="256241"/>
          </a:xfrm>
          <a:prstGeom prst="roundRect">
            <a:avLst>
              <a:gd name="adj" fmla="val 50000"/>
            </a:avLst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814977" y="4009608"/>
            <a:ext cx="1367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                       </a:t>
            </a:r>
            <a:r>
              <a:rPr lang="en-GB" dirty="0">
                <a:latin typeface="Arial Rounded MT Bold" panose="020F0704030504030204" pitchFamily="34" charset="0"/>
              </a:rPr>
              <a:t>Image/Video Input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177061" y="1911197"/>
            <a:ext cx="2949677" cy="307777"/>
          </a:xfrm>
          <a:prstGeom prst="roundRect">
            <a:avLst>
              <a:gd name="adj" fmla="val 50000"/>
            </a:avLst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Detection &amp;Processing Layer</a:t>
            </a:r>
            <a:endParaRPr lang="en-IN" dirty="0"/>
          </a:p>
        </p:txBody>
      </p:sp>
      <p:sp>
        <p:nvSpPr>
          <p:cNvPr id="21" name="Rectangle: Rounded Corners 20"/>
          <p:cNvSpPr/>
          <p:nvPr/>
        </p:nvSpPr>
        <p:spPr>
          <a:xfrm>
            <a:off x="7269862" y="2282797"/>
            <a:ext cx="1925677" cy="410958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7343377" y="2263330"/>
            <a:ext cx="1852162" cy="73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 Rounded MT Bold" panose="020F0704030504030204" pitchFamily="34" charset="0"/>
              </a:rPr>
              <a:t>Alert and Storage          layer</a:t>
            </a:r>
            <a:endParaRPr lang="en-IN" sz="1400" dirty="0">
              <a:latin typeface="Arial Rounded MT Bold" panose="020F0704030504030204" pitchFamily="34" charset="0"/>
            </a:endParaRPr>
          </a:p>
          <a:p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7185523" y="4191000"/>
            <a:ext cx="2146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Detection Result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986326" y="3383280"/>
            <a:ext cx="1587454" cy="111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6609024" y="3494095"/>
            <a:ext cx="1219200" cy="643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28743" y="4276733"/>
            <a:ext cx="1247477" cy="51871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/>
          <p:cNvSpPr/>
          <p:nvPr/>
        </p:nvSpPr>
        <p:spPr>
          <a:xfrm>
            <a:off x="7185523" y="4233791"/>
            <a:ext cx="1678778" cy="31817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719" y="931201"/>
            <a:ext cx="244683" cy="16968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182537" y="2361985"/>
            <a:ext cx="293963" cy="1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/>
        </p:nvSpPr>
        <p:spPr>
          <a:xfrm>
            <a:off x="-149370" y="563881"/>
            <a:ext cx="9293370" cy="446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</a:t>
            </a:r>
            <a:r>
              <a:rPr lang="en-GB" sz="2400" b="1" i="0" u="none" strike="noStrike" cap="none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FUTURE DEVELOPMENTS OPPURTUNITIES</a:t>
            </a:r>
            <a:endParaRPr lang="en-GB" sz="2400" b="1" i="0" u="none" strike="noStrike" cap="none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2400" b="1" dirty="0">
              <a:solidFill>
                <a:srgbClr val="434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       </a:t>
            </a:r>
            <a:r>
              <a:rPr lang="en-GB" sz="1800" b="1" dirty="0">
                <a:solidFill>
                  <a:schemeClr val="tx1"/>
                </a:solidFill>
                <a:latin typeface="Google Sans" charset="0"/>
                <a:ea typeface="Google Sans" charset="0"/>
                <a:cs typeface="Google Sans" charset="0"/>
                <a:sym typeface="Google Sans"/>
              </a:rPr>
              <a:t>Enhanced AI Algorithms</a:t>
            </a:r>
            <a:r>
              <a:rPr lang="en-GB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.</a:t>
            </a:r>
            <a:endParaRPr lang="en-GB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lvl="0">
              <a:buSzPts val="1800"/>
            </a:pPr>
            <a:r>
              <a:rPr lang="en-GB" sz="2000" b="1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      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Adaptive ML based pattern recognition</a:t>
            </a:r>
            <a:endParaRPr lang="en-GB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2000" b="1" i="0" u="none" strike="noStrike" cap="none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dirty="0">
                <a:solidFill>
                  <a:schemeClr val="tx1"/>
                </a:solidFill>
                <a:latin typeface="Californian FB" panose="0207040306080B0302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                            </a:t>
            </a:r>
            <a:r>
              <a:rPr lang="en-GB" sz="1800" b="1" dirty="0">
                <a:solidFill>
                  <a:schemeClr val="tx1"/>
                </a:solidFill>
                <a:latin typeface="Google Sans" charset="0"/>
                <a:ea typeface="Google Sans" charset="0"/>
                <a:cs typeface="Google Sans" charset="0"/>
                <a:sym typeface="Google Sans"/>
              </a:rPr>
              <a:t>GPS Tracking </a:t>
            </a:r>
            <a:r>
              <a:rPr lang="en-GB" sz="2000" b="1" dirty="0">
                <a:solidFill>
                  <a:schemeClr val="tx1"/>
                </a:solidFill>
                <a:latin typeface="Google Sans" charset="0"/>
                <a:ea typeface="Google Sans" charset="0"/>
                <a:cs typeface="Google Sans" charset="0"/>
                <a:sym typeface="Google Sans"/>
              </a:rPr>
              <a:t>,</a:t>
            </a:r>
            <a:r>
              <a:rPr lang="en-GB" sz="1800" b="1" dirty="0">
                <a:solidFill>
                  <a:schemeClr val="tx1"/>
                </a:solidFill>
                <a:latin typeface="Google Sans" charset="0"/>
                <a:ea typeface="Google Sans" charset="0"/>
                <a:cs typeface="Google Sans" charset="0"/>
                <a:sym typeface="Google Sans"/>
              </a:rPr>
              <a:t>location</a:t>
            </a:r>
            <a:r>
              <a:rPr lang="en-GB" sz="2000" b="1" dirty="0">
                <a:solidFill>
                  <a:schemeClr val="tx1"/>
                </a:solidFill>
                <a:latin typeface="Google Sans" charset="0"/>
                <a:ea typeface="Google Sans" charset="0"/>
                <a:cs typeface="Google Sans" charset="0"/>
                <a:sym typeface="Google Sans"/>
              </a:rPr>
              <a:t> </a:t>
            </a:r>
            <a:r>
              <a:rPr lang="en-GB" sz="1800" b="1" dirty="0">
                <a:solidFill>
                  <a:schemeClr val="tx1"/>
                </a:solidFill>
                <a:latin typeface="Google Sans" charset="0"/>
                <a:ea typeface="Google Sans" charset="0"/>
                <a:cs typeface="Google Sans" charset="0"/>
                <a:sym typeface="Google Sans"/>
              </a:rPr>
              <a:t>mapping</a:t>
            </a:r>
            <a:endParaRPr lang="en-GB" sz="1800" b="1" dirty="0">
              <a:solidFill>
                <a:schemeClr val="tx1"/>
              </a:solidFill>
              <a:latin typeface="Google Sans" charset="0"/>
              <a:ea typeface="Google Sans" charset="0"/>
              <a:cs typeface="Google Sans" charset="0"/>
              <a:sym typeface="Google Sans"/>
            </a:endParaRPr>
          </a:p>
          <a:p>
            <a:pPr lvl="0">
              <a:buSzPts val="1800"/>
            </a:pPr>
            <a:r>
              <a:rPr lang="en-GB" sz="2000" b="1" i="0" u="none" strike="noStrike" cap="none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       </a:t>
            </a:r>
            <a:r>
              <a:rPr lang="en-GB" sz="16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Precise geospatial  localisation</a:t>
            </a:r>
            <a:endParaRPr lang="en-GB" sz="1600" b="1" i="0" u="none" strike="noStrike" cap="none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GB" sz="2000" b="1" i="0" u="none" strike="noStrike" cap="none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lvl="0">
              <a:buSzPts val="1800"/>
            </a:pPr>
            <a:r>
              <a:rPr lang="en-IN" sz="2000" b="1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       </a:t>
            </a:r>
            <a:r>
              <a:rPr lang="en-IN" sz="1800" b="1" dirty="0">
                <a:solidFill>
                  <a:schemeClr val="tx1"/>
                </a:solidFill>
                <a:latin typeface="Google Sans" charset="0"/>
                <a:ea typeface="Google Sans" charset="0"/>
                <a:cs typeface="Google Sans" charset="0"/>
                <a:sym typeface="Google Sans"/>
              </a:rPr>
              <a:t>Cloud Storage &amp;remote access</a:t>
            </a:r>
            <a:endParaRPr lang="en-IN" sz="1800" b="1" dirty="0">
              <a:solidFill>
                <a:schemeClr val="tx1"/>
              </a:solidFill>
              <a:latin typeface="Google Sans" charset="0"/>
              <a:ea typeface="Google Sans" charset="0"/>
              <a:cs typeface="Google Sans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sz="2000" b="1" i="0" u="none" strike="noStrike" cap="none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        </a:t>
            </a:r>
            <a:r>
              <a:rPr lang="en-IN" sz="16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Encrypted cloud-based data storage</a:t>
            </a:r>
            <a:endParaRPr lang="en-IN" sz="1600" b="1" i="0" u="none" strike="noStrike" cap="none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IN" sz="1600" b="1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IN" sz="1600" b="1" i="0" u="none" strike="noStrike" cap="none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sz="1600" b="1" dirty="0">
                <a:solidFill>
                  <a:srgbClr val="434343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                             </a:t>
            </a:r>
            <a:r>
              <a:rPr lang="en-IN" sz="1800" b="1" dirty="0">
                <a:solidFill>
                  <a:schemeClr val="tx1"/>
                </a:solidFill>
                <a:latin typeface="Google Sans" charset="0"/>
                <a:ea typeface="Google Sans" charset="0"/>
                <a:cs typeface="Google Sans" charset="0"/>
                <a:sym typeface="Google Sans"/>
              </a:rPr>
              <a:t>User Friendly Mobile app</a:t>
            </a:r>
            <a:endParaRPr lang="en-IN" sz="1800" b="1" dirty="0">
              <a:solidFill>
                <a:schemeClr val="tx1"/>
              </a:solidFill>
              <a:latin typeface="Google Sans" charset="0"/>
              <a:ea typeface="Google Sans" charset="0"/>
              <a:cs typeface="Google Sans" charset="0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sz="16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                                                                                                            Centralized system control interface</a:t>
            </a:r>
            <a:endParaRPr sz="1600" b="1" i="0" u="none" strike="noStrike" cap="none" dirty="0">
              <a:solidFill>
                <a:srgbClr val="434343"/>
              </a:solidFill>
              <a:latin typeface="Times New Roman" panose="02020603050405020304" pitchFamily="18" charset="0"/>
              <a:ea typeface="Google Sans"/>
              <a:cs typeface="Times New Roman" panose="02020603050405020304" pitchFamily="18" charset="0"/>
              <a:sym typeface="Google Sans"/>
            </a:endParaRPr>
          </a:p>
        </p:txBody>
      </p:sp>
      <p:pic>
        <p:nvPicPr>
          <p:cNvPr id="161" name="Google Shape;161;p35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995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>
            <a:off x="109950" y="1120140"/>
            <a:ext cx="9079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" y="563880"/>
            <a:ext cx="902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sp>
        <p:nvSpPr>
          <p:cNvPr id="13" name="AutoShape 4"/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70" y="1120140"/>
            <a:ext cx="4118466" cy="4047964"/>
          </a:xfrm>
          <a:prstGeom prst="rect">
            <a:avLst/>
          </a:prstGeom>
          <a:effectLst>
            <a:softEdge rad="330200"/>
          </a:effectLst>
        </p:spPr>
      </p:pic>
      <p:sp>
        <p:nvSpPr>
          <p:cNvPr id="16" name="Oval 15"/>
          <p:cNvSpPr/>
          <p:nvPr/>
        </p:nvSpPr>
        <p:spPr>
          <a:xfrm>
            <a:off x="4989779" y="1293438"/>
            <a:ext cx="335868" cy="571496"/>
          </a:xfrm>
          <a:prstGeom prst="ellipse">
            <a:avLst/>
          </a:prstGeom>
          <a:solidFill>
            <a:schemeClr val="accent1">
              <a:alpha val="31000"/>
            </a:schemeClr>
          </a:solidFill>
          <a:effectLst>
            <a:reflection endPos="8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/>
          <p:cNvSpPr/>
          <p:nvPr/>
        </p:nvSpPr>
        <p:spPr>
          <a:xfrm>
            <a:off x="4988893" y="3231632"/>
            <a:ext cx="374556" cy="666750"/>
          </a:xfrm>
          <a:prstGeom prst="ellipse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4972991" y="4199915"/>
            <a:ext cx="364590" cy="594360"/>
          </a:xfrm>
          <a:prstGeom prst="ellipse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4976662" y="2205475"/>
            <a:ext cx="335868" cy="66675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057" y="1391111"/>
            <a:ext cx="411480" cy="4114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65" y="2315818"/>
            <a:ext cx="446063" cy="44606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395" y="3367404"/>
            <a:ext cx="411480" cy="411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64" y="4274063"/>
            <a:ext cx="446064" cy="4460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r>
              <a:rPr lang="en-IN" alt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r>
              <a:rPr lang="en-IN" alt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US" altLang="en-US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https://drive.google.com/file/d/1dDf2mT-Ceg4ISY_ZIRw8AqiIXqpaH2Fn/view?usp=drivesdk</a:t>
            </a:r>
            <a:endParaRPr lang="en-US" altLang="en-US"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7" name="Google Shape;167;p36" title="Group 2200185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4826</Words>
  <Application>WPS Presentation</Application>
  <PresentationFormat>On-screen Show (16:9)</PresentationFormat>
  <Paragraphs>154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4" baseType="lpstr">
      <vt:lpstr>Arial</vt:lpstr>
      <vt:lpstr>SimSun</vt:lpstr>
      <vt:lpstr>Wingdings</vt:lpstr>
      <vt:lpstr>Arial</vt:lpstr>
      <vt:lpstr>Wingdings 3</vt:lpstr>
      <vt:lpstr>Google Sans</vt:lpstr>
      <vt:lpstr>Georgia</vt:lpstr>
      <vt:lpstr>Eras Medium ITC</vt:lpstr>
      <vt:lpstr>Times New Roman</vt:lpstr>
      <vt:lpstr>Book Antiqua</vt:lpstr>
      <vt:lpstr>Sylfaen</vt:lpstr>
      <vt:lpstr>Cascadia Code</vt:lpstr>
      <vt:lpstr>Bahnschrift Light</vt:lpstr>
      <vt:lpstr>Calisto MT</vt:lpstr>
      <vt:lpstr>Bell MT</vt:lpstr>
      <vt:lpstr>Castellar</vt:lpstr>
      <vt:lpstr>Calibri</vt:lpstr>
      <vt:lpstr>Arial Rounded MT Bold</vt:lpstr>
      <vt:lpstr>Google Sans</vt:lpstr>
      <vt:lpstr>Californian FB</vt:lpstr>
      <vt:lpstr>Microsoft YaHei</vt:lpstr>
      <vt:lpstr>Arial Unicode MS</vt:lpstr>
      <vt:lpstr>Century Gothic</vt:lpstr>
      <vt:lpstr>Wisp</vt:lpstr>
      <vt:lpstr>PowerPoint 演示文稿</vt:lpstr>
      <vt:lpstr>PowerPoint 演示文稿</vt:lpstr>
      <vt:lpstr>PowerPoint 演示文稿</vt:lpstr>
      <vt:lpstr>PowerPoint 演示文稿</vt:lpstr>
      <vt:lpstr>           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Eniya Eni</cp:lastModifiedBy>
  <cp:revision>7</cp:revision>
  <dcterms:created xsi:type="dcterms:W3CDTF">2025-12-28T09:05:30Z</dcterms:created>
  <dcterms:modified xsi:type="dcterms:W3CDTF">2025-12-28T09:26:03Z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393DA0300FE44A46B0DF7D2917DA5A01_12</vt:lpwstr>
  </property>
  <property fmtid="{D5CDD505-2E9C-101B-9397-08002B2CF9AE}" pid="3" name="KSOProductBuildVer">
    <vt:lpwstr>1033-12.2.0.23155</vt:lpwstr>
  </property>
</Properties>
</file>